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82" r:id="rId4"/>
    <p:sldId id="261" r:id="rId5"/>
    <p:sldId id="259" r:id="rId6"/>
    <p:sldId id="263" r:id="rId7"/>
    <p:sldId id="264" r:id="rId8"/>
    <p:sldId id="262" r:id="rId9"/>
    <p:sldId id="283" r:id="rId10"/>
    <p:sldId id="260" r:id="rId11"/>
    <p:sldId id="265" r:id="rId12"/>
    <p:sldId id="269" r:id="rId13"/>
    <p:sldId id="270" r:id="rId14"/>
    <p:sldId id="266" r:id="rId15"/>
    <p:sldId id="284" r:id="rId16"/>
    <p:sldId id="285" r:id="rId17"/>
    <p:sldId id="268" r:id="rId18"/>
    <p:sldId id="272" r:id="rId19"/>
    <p:sldId id="274" r:id="rId20"/>
    <p:sldId id="275" r:id="rId21"/>
    <p:sldId id="276" r:id="rId22"/>
    <p:sldId id="278" r:id="rId23"/>
    <p:sldId id="277" r:id="rId24"/>
    <p:sldId id="286" r:id="rId25"/>
    <p:sldId id="279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 autoAdjust="0"/>
    <p:restoredTop sz="75583" autoAdjust="0"/>
  </p:normalViewPr>
  <p:slideViewPr>
    <p:cSldViewPr snapToGrid="0">
      <p:cViewPr varScale="1">
        <p:scale>
          <a:sx n="77" d="100"/>
          <a:sy n="77" d="100"/>
        </p:scale>
        <p:origin x="8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AA01D-7406-4835-A9B5-A4A752F0888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1E106-0868-4033-8CA7-87015D826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1E106-0868-4033-8CA7-87015D8263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35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1E106-0868-4033-8CA7-87015D8263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73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1E106-0868-4033-8CA7-87015D8263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70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1E106-0868-4033-8CA7-87015D8263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1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1E106-0868-4033-8CA7-87015D8263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87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1E106-0868-4033-8CA7-87015D8263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33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1E106-0868-4033-8CA7-87015D8263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84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1E106-0868-4033-8CA7-87015D8263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57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1E106-0868-4033-8CA7-87015D8263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04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https://docs.google.com/spreadsheets/d/1pB78I_BPuJGfZVU6UsjiZkse97MNWSne_gFpFRk8OMQ/edit?usp=sharing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1E106-0868-4033-8CA7-87015D8263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37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https://docs.google.com/spreadsheets/d/1uGrXzN8bwBJ65s-FmHnNQR7vJcb8G7OiB41qxwn3xGg/edit?usp=sharing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1E106-0868-4033-8CA7-87015D8263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5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1E106-0868-4033-8CA7-87015D8263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4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1E106-0868-4033-8CA7-87015D8263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9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1E106-0868-4033-8CA7-87015D8263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0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1E106-0868-4033-8CA7-87015D8263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86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1E106-0868-4033-8CA7-87015D8263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69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1E106-0868-4033-8CA7-87015D8263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42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1E106-0868-4033-8CA7-87015D8263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29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1E106-0868-4033-8CA7-87015D8263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6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2055-D591-4562-A611-6A0162791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635C5-3856-4B96-8776-671509A5B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AE253-AC2B-4747-BBF3-F28E7821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BBA6-7418-4C06-8C07-D6B3E7DB7AB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9BB54-8E8C-401A-B072-6673063F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1B4B9-2D51-445C-93C2-F8213E45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5EC-9805-4A1B-8594-904C3DE0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7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4E8DA-BA20-44A6-ABE3-98D17230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D9772-503A-43A2-8C8B-3F9633D43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A2570-A10B-4861-83B9-ADE79CF4A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BBA6-7418-4C06-8C07-D6B3E7DB7AB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BE588-66A7-440F-B465-721B1FE1B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216C1-C6CE-4475-B126-A6955FB3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5EC-9805-4A1B-8594-904C3DE0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1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90596-9C16-4BB8-BED2-7050289EE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DA4C2-8082-4E6C-9A6F-D14B84DA4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C00A8-CD0A-4709-9DC0-BD34E120B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BBA6-7418-4C06-8C07-D6B3E7DB7AB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31EC-3DA2-49B9-AD9B-F6DD1D97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118CE-E2ED-4515-A3EF-C4F64C21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5EC-9805-4A1B-8594-904C3DE0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6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D65A-520E-4609-8A6E-1E5C96EB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B23E4-1DF1-4DAF-A32F-38021384B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48018-65C8-45CF-8C31-BF5B6185D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BBA6-7418-4C06-8C07-D6B3E7DB7AB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F9657-B6A3-49A2-B049-CD5D4E2B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3FDE8-6FC1-462D-B091-B44C8979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5EC-9805-4A1B-8594-904C3DE0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7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D794-5500-4F90-84D1-E928144A5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38005-9936-42AF-A42C-B867586AE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BB486-27A1-4957-B629-347E33312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BBA6-7418-4C06-8C07-D6B3E7DB7AB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5C6FB-D44D-4F73-B282-CBF1676D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00787-B3AA-43F7-8DA0-CF79C70E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5EC-9805-4A1B-8594-904C3DE0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51F6-3CEF-48AF-93E6-D320748C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2B2B9-3C59-4192-BC7E-62A50E5D7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44842-B723-43F2-AF84-4EF561F6F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965DB-96B8-48DB-ADD5-B4CECF95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BBA6-7418-4C06-8C07-D6B3E7DB7AB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3705A-7340-4086-90ED-B2A21CF0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8FB9D-A289-4065-B41A-A065B2445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5EC-9805-4A1B-8594-904C3DE0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4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DEDDF-1741-4372-8A39-58182BFFE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3A9B8-EB63-4D22-977A-1A452A42E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68FC5-8A4E-4A4A-8FAD-44184862F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479BB-4C8B-43C0-A9EC-AF61B6ED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768C0-ACAA-45D3-93DC-C242B0C66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3E67DC-1B7E-4DBF-8C0F-B5B8836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BBA6-7418-4C06-8C07-D6B3E7DB7AB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E3DA97-250C-44B5-853C-5F93FD2C8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8E1FFF-A18A-40FF-897C-27B219A3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5EC-9805-4A1B-8594-904C3DE0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8031D-3BBF-4474-9F07-3A2641E5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B67AC-A345-410B-B1A9-BD85A201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BBA6-7418-4C06-8C07-D6B3E7DB7AB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10E81-39AE-421C-9556-BB9CAA3CF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5DAD7-8781-4298-814A-96E5F26D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5EC-9805-4A1B-8594-904C3DE0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5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E37B3-F893-4D1E-8849-EEED8040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BBA6-7418-4C06-8C07-D6B3E7DB7AB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DE733F-0BDA-478E-B99B-2AEEABD97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86B62-9EE8-4C88-914A-CDF0D85F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5EC-9805-4A1B-8594-904C3DE0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4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6442D-2AB5-4B67-B2B8-00E238815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61DA8-CC6C-4097-A075-FF0E498A9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5A126-D45A-45D7-A75F-9D259853A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CF889-7430-4305-9154-5F99E23B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BBA6-7418-4C06-8C07-D6B3E7DB7AB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AB856-3BDC-4E9F-AB51-3561A5E7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B9366-66E7-40F0-86EB-00AD3BD5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5EC-9805-4A1B-8594-904C3DE0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6689-5922-423B-843C-BD97525FB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C44480-EBBE-4168-87DE-9B07BA230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D09F2-338C-47EB-968D-A1067BFAB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BDE9D-040C-40F0-84D1-8EBEBDF1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BBA6-7418-4C06-8C07-D6B3E7DB7AB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DC071-662F-4896-89CD-CFD3BCD76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FF8F9-12E2-46F0-B1BC-6AE88989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5EC-9805-4A1B-8594-904C3DE0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7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FDF5B9-2C97-4BC4-8315-E5A9E32E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6D2AE-9C32-46BB-AC52-08D437E28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9F94A-D35E-4814-95E3-1E33B88CC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DBBA6-7418-4C06-8C07-D6B3E7DB7AB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DA470-BEE1-469D-A98E-A57C8B49D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FF39F-94A6-4CAB-BFCE-06E58542F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05EC-9805-4A1B-8594-904C3DE0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5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Cp62TXduQwI?feature=oembed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27C04E-BBD5-4DC3-81D4-4D373BC2DE4C}"/>
              </a:ext>
            </a:extLst>
          </p:cNvPr>
          <p:cNvSpPr/>
          <p:nvPr/>
        </p:nvSpPr>
        <p:spPr>
          <a:xfrm>
            <a:off x="581255" y="491244"/>
            <a:ext cx="11264622" cy="62786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Doctoral Student </a:t>
            </a:r>
          </a:p>
          <a:p>
            <a:pPr algn="ctr"/>
            <a:r>
              <a:rPr lang="en-US" sz="6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Networking Workshop:</a:t>
            </a:r>
          </a:p>
          <a:p>
            <a:pPr algn="ctr"/>
            <a:endParaRPr lang="en-US" sz="2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Peer Networking Through </a:t>
            </a:r>
          </a:p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Writing Groups</a:t>
            </a:r>
          </a:p>
          <a:p>
            <a:pPr algn="ctr"/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Ace Beorchia, University of Tennessee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Terrance L. Boyd, Louisiana State University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Sara E. Davis, Mississippi State University</a:t>
            </a:r>
          </a:p>
          <a:p>
            <a:pPr algn="ctr"/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November 5, 2021</a:t>
            </a:r>
          </a:p>
          <a:p>
            <a:pPr algn="ctr"/>
            <a:r>
              <a:rPr lang="en-US" sz="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30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B26A66-1623-4735-9366-E9ADEFE12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Writing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4F67B-2CC8-4C4D-9CF4-F907A87A2A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Accountability Group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Review Group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Topical Group</a:t>
            </a:r>
          </a:p>
        </p:txBody>
      </p:sp>
      <p:pic>
        <p:nvPicPr>
          <p:cNvPr id="2050" name="Picture 2" descr="How To Start A Writers&amp;#39; Group - TCK Publishing">
            <a:extLst>
              <a:ext uri="{FF2B5EF4-FFF2-40B4-BE49-F238E27FC236}">
                <a16:creationId xmlns:a16="http://schemas.microsoft.com/office/drawing/2014/main" id="{45F3082B-22A6-4099-B4C3-B972C4546D7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07154"/>
            <a:ext cx="5181600" cy="33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61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F27BF6-FDA8-4D2C-ADB4-7FFBC381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6A5D6-7B73-4723-83BE-83AA94A002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Purpose: To set small, incremental goals to accomplish during the writing session</a:t>
            </a:r>
          </a:p>
          <a:p>
            <a:r>
              <a:rPr lang="en-US" dirty="0"/>
              <a:t>Structure: Group meets to write together (virtual office)</a:t>
            </a:r>
          </a:p>
          <a:p>
            <a:r>
              <a:rPr lang="en-US" dirty="0"/>
              <a:t>Composition: Free for all! Anyone needing encouragement and accountability are ideal</a:t>
            </a:r>
          </a:p>
          <a:p>
            <a:r>
              <a:rPr lang="en-US" dirty="0"/>
              <a:t>Benefits: Increases motivation, short term writing productivity</a:t>
            </a:r>
          </a:p>
        </p:txBody>
      </p:sp>
      <p:pic>
        <p:nvPicPr>
          <p:cNvPr id="1026" name="Picture 2" descr="True friendship: a helping hand when you&amp;#39;re struggling | Exposure">
            <a:extLst>
              <a:ext uri="{FF2B5EF4-FFF2-40B4-BE49-F238E27FC236}">
                <a16:creationId xmlns:a16="http://schemas.microsoft.com/office/drawing/2014/main" id="{8C6D50E0-233F-8148-ADDF-28335AA3AB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2173878"/>
            <a:ext cx="5660824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74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F27BF6-FDA8-4D2C-ADB4-7FFBC381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6A5D6-7B73-4723-83BE-83AA94A00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908767" cy="49316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Purpose: To improve writing skills and receive feedback on early drafts.</a:t>
            </a:r>
          </a:p>
          <a:p>
            <a:r>
              <a:rPr lang="en-US" dirty="0"/>
              <a:t>Structure: A group member submits writing to a group who reviews the draft and sends back a friendly review. The group discusses the writing during the meeting.</a:t>
            </a:r>
          </a:p>
          <a:p>
            <a:r>
              <a:rPr lang="en-US" dirty="0"/>
              <a:t>Composition: Similar research interests/foundations; Similar program stage.</a:t>
            </a:r>
          </a:p>
          <a:p>
            <a:r>
              <a:rPr lang="en-US" dirty="0"/>
              <a:t>Benefits: Improve writing quality and quantity; Practice reviewing.</a:t>
            </a:r>
          </a:p>
          <a:p>
            <a:endParaRPr lang="en-US" dirty="0"/>
          </a:p>
        </p:txBody>
      </p:sp>
      <p:pic>
        <p:nvPicPr>
          <p:cNvPr id="3074" name="Picture 2" descr="Man reading paper documents - Equip for Equality">
            <a:extLst>
              <a:ext uri="{FF2B5EF4-FFF2-40B4-BE49-F238E27FC236}">
                <a16:creationId xmlns:a16="http://schemas.microsoft.com/office/drawing/2014/main" id="{50A27BB1-6EB6-48FD-9BE7-DFCB5CBE433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98" y="2095002"/>
            <a:ext cx="4233224" cy="2817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21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F27BF6-FDA8-4D2C-ADB4-7FFBC381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Topical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6A5D6-7B73-4723-83BE-83AA94A00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5809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Structure: To discuss the process of a shared topic (e.g., first year paper, dissertation)</a:t>
            </a:r>
          </a:p>
          <a:p>
            <a:r>
              <a:rPr lang="en-US" dirty="0"/>
              <a:t>Purpose: Group members share experiences and provide guidance on various aspects of the project</a:t>
            </a:r>
          </a:p>
          <a:p>
            <a:r>
              <a:rPr lang="en-US" dirty="0"/>
              <a:t>Composition: Working on a similar project. Best for everyone if at similar stages. </a:t>
            </a:r>
          </a:p>
          <a:p>
            <a:r>
              <a:rPr lang="en-US" dirty="0"/>
              <a:t>Benefits: Ability to share insight from various networks. </a:t>
            </a:r>
          </a:p>
        </p:txBody>
      </p:sp>
      <p:pic>
        <p:nvPicPr>
          <p:cNvPr id="7" name="Content Placeholder 6" descr="A few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E1F4A069-F941-4588-9ABD-6C124DBB97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256" y="1626512"/>
            <a:ext cx="4810578" cy="3206745"/>
          </a:xfrm>
        </p:spPr>
      </p:pic>
    </p:spTree>
    <p:extLst>
      <p:ext uri="{BB962C8B-B14F-4D97-AF65-F5344CB8AC3E}">
        <p14:creationId xmlns:p14="http://schemas.microsoft.com/office/powerpoint/2010/main" val="244225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441797-3849-4854-9C7C-B72F4E4F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Group Start-Up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9A043-B906-4927-AE8E-A7CF18929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1606"/>
          </a:xfrm>
        </p:spPr>
        <p:txBody>
          <a:bodyPr>
            <a:normAutofit/>
          </a:bodyPr>
          <a:lstStyle/>
          <a:p>
            <a:r>
              <a:rPr lang="en-US" sz="3200" dirty="0"/>
              <a:t>Start with who you know</a:t>
            </a:r>
          </a:p>
          <a:p>
            <a:pPr lvl="1"/>
            <a:r>
              <a:rPr lang="en-US" sz="2800" dirty="0"/>
              <a:t>Make connections across institutions</a:t>
            </a:r>
          </a:p>
          <a:p>
            <a:pPr lvl="1"/>
            <a:r>
              <a:rPr lang="en-US" sz="2800" dirty="0"/>
              <a:t>Focus on connecting with a few people at each conference</a:t>
            </a:r>
          </a:p>
          <a:p>
            <a:r>
              <a:rPr lang="en-US" sz="3200" dirty="0"/>
              <a:t>Send an email explaining your idea and goals to potential members</a:t>
            </a:r>
          </a:p>
          <a:p>
            <a:pPr lvl="1"/>
            <a:r>
              <a:rPr lang="en-US" sz="2800" dirty="0"/>
              <a:t>Determine the type of writing group you are interested in creating</a:t>
            </a:r>
          </a:p>
          <a:p>
            <a:pPr lvl="1"/>
            <a:r>
              <a:rPr lang="en-US" sz="2800" dirty="0"/>
              <a:t>Introduce your basic ideas, but leave room for negotiation and co-construction</a:t>
            </a:r>
          </a:p>
          <a:p>
            <a:pPr lvl="1"/>
            <a:r>
              <a:rPr lang="en-US" sz="2800" dirty="0"/>
              <a:t>When someone joins, snowball sample to your desired group size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7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-622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441797-3849-4854-9C7C-B72F4E4F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Things to Discuss When Starting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9A043-B906-4927-AE8E-A7CF18929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181"/>
            <a:ext cx="10955694" cy="4931606"/>
          </a:xfrm>
        </p:spPr>
        <p:txBody>
          <a:bodyPr>
            <a:normAutofit/>
          </a:bodyPr>
          <a:lstStyle/>
          <a:p>
            <a:pPr marL="914400" lvl="1" indent="-457200">
              <a:lnSpc>
                <a:spcPct val="150000"/>
              </a:lnSpc>
              <a:buAutoNum type="arabicParenR"/>
            </a:pPr>
            <a:r>
              <a:rPr lang="en-US" sz="3200" dirty="0"/>
              <a:t>How often will the group meet, for how long, and where?</a:t>
            </a:r>
          </a:p>
          <a:p>
            <a:pPr marL="914400" lvl="1" indent="-457200">
              <a:lnSpc>
                <a:spcPct val="150000"/>
              </a:lnSpc>
              <a:buAutoNum type="arabicParenR"/>
            </a:pPr>
            <a:r>
              <a:rPr lang="en-US" sz="3200" dirty="0"/>
              <a:t>What format will you follow at each meeting?</a:t>
            </a:r>
          </a:p>
          <a:p>
            <a:pPr marL="914400" lvl="1" indent="-457200">
              <a:lnSpc>
                <a:spcPct val="150000"/>
              </a:lnSpc>
              <a:buAutoNum type="arabicParenR"/>
            </a:pPr>
            <a:r>
              <a:rPr lang="en-US" sz="3200" dirty="0"/>
              <a:t>What are the “formal” roles group members will play?</a:t>
            </a:r>
          </a:p>
          <a:p>
            <a:pPr marL="914400" lvl="1" indent="-457200">
              <a:lnSpc>
                <a:spcPct val="150000"/>
              </a:lnSpc>
              <a:buAutoNum type="arabicParenR"/>
            </a:pPr>
            <a:r>
              <a:rPr lang="en-US" sz="3200" dirty="0"/>
              <a:t>What will be shared, discussed, or reviewed?</a:t>
            </a:r>
          </a:p>
          <a:p>
            <a:pPr marL="914400" lvl="1" indent="-457200">
              <a:lnSpc>
                <a:spcPct val="150000"/>
              </a:lnSpc>
              <a:buAutoNum type="arabicParenR"/>
            </a:pPr>
            <a:r>
              <a:rPr lang="en-US" sz="3200" dirty="0"/>
              <a:t>When and how will members submit for feedback?</a:t>
            </a:r>
          </a:p>
          <a:p>
            <a:pPr marL="914400" lvl="1" indent="-457200">
              <a:lnSpc>
                <a:spcPct val="150000"/>
              </a:lnSpc>
              <a:buAutoNum type="arabicParenR"/>
            </a:pPr>
            <a:r>
              <a:rPr lang="en-US" sz="3200" dirty="0"/>
              <a:t>What kind of feedback is reasonable?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8FFE9A5-A62C-43F7-B599-A5D170C1A86B}"/>
              </a:ext>
            </a:extLst>
          </p:cNvPr>
          <p:cNvSpPr txBox="1">
            <a:spLocks/>
          </p:cNvSpPr>
          <p:nvPr/>
        </p:nvSpPr>
        <p:spPr>
          <a:xfrm>
            <a:off x="350520" y="6353070"/>
            <a:ext cx="9766663" cy="404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(Lee &amp; </a:t>
            </a:r>
            <a:r>
              <a:rPr lang="en-US" sz="2000" dirty="0" err="1"/>
              <a:t>Golde</a:t>
            </a:r>
            <a:r>
              <a:rPr lang="en-US" sz="2000" dirty="0"/>
              <a:t>, Hume Writing Center; Stanford University)</a:t>
            </a:r>
          </a:p>
        </p:txBody>
      </p:sp>
    </p:spTree>
    <p:extLst>
      <p:ext uri="{BB962C8B-B14F-4D97-AF65-F5344CB8AC3E}">
        <p14:creationId xmlns:p14="http://schemas.microsoft.com/office/powerpoint/2010/main" val="409580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B4C610-E6B8-4BB5-BBF2-30D65F23F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654" y="1729274"/>
            <a:ext cx="6907868" cy="490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57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89A7C8-B556-452C-87EC-AAA89180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Writing Group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EC4B1-9C3C-4792-9313-603E3D38B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38257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Esther Jean, </a:t>
            </a:r>
            <a:r>
              <a:rPr lang="en-US" i="1" dirty="0"/>
              <a:t>University of Texas at Arlington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MaQueba Massey, </a:t>
            </a:r>
            <a:r>
              <a:rPr lang="en-US" i="1" dirty="0"/>
              <a:t>Jackson State University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Ashley Roccapriore, </a:t>
            </a:r>
            <a:r>
              <a:rPr lang="en-US" i="1" dirty="0"/>
              <a:t>University of Tennessee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David Skandera, </a:t>
            </a:r>
            <a:r>
              <a:rPr lang="en-US" i="1" dirty="0"/>
              <a:t>University of Central Florida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Marla L. White, </a:t>
            </a:r>
            <a:r>
              <a:rPr lang="en-US" i="1" dirty="0"/>
              <a:t>University of Texas at Arlington</a:t>
            </a:r>
            <a:endParaRPr lang="en-US" dirty="0"/>
          </a:p>
        </p:txBody>
      </p:sp>
      <p:pic>
        <p:nvPicPr>
          <p:cNvPr id="13318" name="Picture 6" descr="Esther JEAN | Doctoral Candidate | Master of Education | University of Texas  at Arlington, TX | UTA | Department of Management">
            <a:extLst>
              <a:ext uri="{FF2B5EF4-FFF2-40B4-BE49-F238E27FC236}">
                <a16:creationId xmlns:a16="http://schemas.microsoft.com/office/drawing/2014/main" id="{E89D2C21-11F3-4A71-BA46-500A80A4F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522" y="81610"/>
            <a:ext cx="1920240" cy="19202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BBM - Team">
            <a:extLst>
              <a:ext uri="{FF2B5EF4-FFF2-40B4-BE49-F238E27FC236}">
                <a16:creationId xmlns:a16="http://schemas.microsoft.com/office/drawing/2014/main" id="{9FF23FF8-7D25-4BC4-9FF0-85E186C95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231"/>
          <a:stretch/>
        </p:blipFill>
        <p:spPr bwMode="auto">
          <a:xfrm>
            <a:off x="9895019" y="1285360"/>
            <a:ext cx="1920240" cy="1936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Ashley Y Roccapriore (@_accorey) | Twitter">
            <a:extLst>
              <a:ext uri="{FF2B5EF4-FFF2-40B4-BE49-F238E27FC236}">
                <a16:creationId xmlns:a16="http://schemas.microsoft.com/office/drawing/2014/main" id="{A978F15B-572E-43C8-852C-D75BA873F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33" y="2422303"/>
            <a:ext cx="1959429" cy="19594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David Skandera - College of Business">
            <a:extLst>
              <a:ext uri="{FF2B5EF4-FFF2-40B4-BE49-F238E27FC236}">
                <a16:creationId xmlns:a16="http://schemas.microsoft.com/office/drawing/2014/main" id="{DD1F5313-66DE-43AC-8D03-7B81B53AA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019" y="3840815"/>
            <a:ext cx="1920240" cy="19202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Management: Faculty and Staff - College of Business - The University of  Texas at Arlington">
            <a:extLst>
              <a:ext uri="{FF2B5EF4-FFF2-40B4-BE49-F238E27FC236}">
                <a16:creationId xmlns:a16="http://schemas.microsoft.com/office/drawing/2014/main" id="{44161CC0-C1DF-43FC-8BA3-024290C2F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1" t="259" r="11604" b="-259"/>
          <a:stretch/>
        </p:blipFill>
        <p:spPr bwMode="auto">
          <a:xfrm>
            <a:off x="7570099" y="4802186"/>
            <a:ext cx="1886086" cy="19177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540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89A7C8-B556-452C-87EC-AAA89180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Writing Group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EC4B1-9C3C-4792-9313-603E3D38B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382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>
                <a:highlight>
                  <a:srgbClr val="FFFFFF"/>
                </a:highlight>
              </a:rPr>
              <a:t>What inspired you to join a writing group? </a:t>
            </a:r>
          </a:p>
        </p:txBody>
      </p:sp>
      <p:pic>
        <p:nvPicPr>
          <p:cNvPr id="13318" name="Picture 6" descr="Esther JEAN | Doctoral Candidate | Master of Education | University of Texas  at Arlington, TX | UTA | Department of Management">
            <a:extLst>
              <a:ext uri="{FF2B5EF4-FFF2-40B4-BE49-F238E27FC236}">
                <a16:creationId xmlns:a16="http://schemas.microsoft.com/office/drawing/2014/main" id="{E89D2C21-11F3-4A71-BA46-500A80A4F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214" y="2354104"/>
            <a:ext cx="1920240" cy="19202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BBM - Team">
            <a:extLst>
              <a:ext uri="{FF2B5EF4-FFF2-40B4-BE49-F238E27FC236}">
                <a16:creationId xmlns:a16="http://schemas.microsoft.com/office/drawing/2014/main" id="{9FF23FF8-7D25-4BC4-9FF0-85E186C95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231"/>
          <a:stretch/>
        </p:blipFill>
        <p:spPr bwMode="auto">
          <a:xfrm>
            <a:off x="9888211" y="3777566"/>
            <a:ext cx="1920240" cy="1936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Management: Faculty and Staff - College of Business - The University of  Texas at Arlington">
            <a:extLst>
              <a:ext uri="{FF2B5EF4-FFF2-40B4-BE49-F238E27FC236}">
                <a16:creationId xmlns:a16="http://schemas.microsoft.com/office/drawing/2014/main" id="{44161CC0-C1DF-43FC-8BA3-024290C2F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1" t="259" r="11604" b="-259"/>
          <a:stretch/>
        </p:blipFill>
        <p:spPr bwMode="auto">
          <a:xfrm>
            <a:off x="9999184" y="866756"/>
            <a:ext cx="1886086" cy="19177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39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365125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89A7C8-B556-452C-87EC-AAA89180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Writing Group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EC4B1-9C3C-4792-9313-603E3D38B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382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highlight>
                  <a:srgbClr val="FFFFFF"/>
                </a:highlight>
              </a:rPr>
              <a:t>If you had to give your main writing group an identity and personality, what would it be? Who would your group most likely attract and interact with?</a:t>
            </a:r>
          </a:p>
        </p:txBody>
      </p:sp>
      <p:pic>
        <p:nvPicPr>
          <p:cNvPr id="13324" name="Picture 12" descr="David Skandera - College of Business">
            <a:extLst>
              <a:ext uri="{FF2B5EF4-FFF2-40B4-BE49-F238E27FC236}">
                <a16:creationId xmlns:a16="http://schemas.microsoft.com/office/drawing/2014/main" id="{DD1F5313-66DE-43AC-8D03-7B81B53AA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094" y="2468880"/>
            <a:ext cx="1920240" cy="19202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77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gittariusglobal">
            <a:extLst>
              <a:ext uri="{FF2B5EF4-FFF2-40B4-BE49-F238E27FC236}">
                <a16:creationId xmlns:a16="http://schemas.microsoft.com/office/drawing/2014/main" id="{9072C8E3-2259-44DD-B490-5768B54F0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0" y="1675665"/>
            <a:ext cx="5905380" cy="3321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re you having a hard relate? - The Midult">
            <a:extLst>
              <a:ext uri="{FF2B5EF4-FFF2-40B4-BE49-F238E27FC236}">
                <a16:creationId xmlns:a16="http://schemas.microsoft.com/office/drawing/2014/main" id="{0F7D6723-BF4E-4D7E-AE29-113C9755D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0" y="1675665"/>
            <a:ext cx="5342710" cy="3506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403AEAD-94C6-420C-B6D1-890DF9742F9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PhD Program</a:t>
            </a:r>
          </a:p>
        </p:txBody>
      </p:sp>
    </p:spTree>
    <p:extLst>
      <p:ext uri="{BB962C8B-B14F-4D97-AF65-F5344CB8AC3E}">
        <p14:creationId xmlns:p14="http://schemas.microsoft.com/office/powerpoint/2010/main" val="155832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89A7C8-B556-452C-87EC-AAA89180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Writing Group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EC4B1-9C3C-4792-9313-603E3D38B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382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highlight>
                  <a:srgbClr val="FFFFFF"/>
                </a:highlight>
              </a:rPr>
              <a:t>What practical advice would you give to other students wanting to form a writing group?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8" name="Picture 6" descr="Esther JEAN | Doctoral Candidate | Master of Education | University of Texas  at Arlington, TX | UTA | Department of Management">
            <a:extLst>
              <a:ext uri="{FF2B5EF4-FFF2-40B4-BE49-F238E27FC236}">
                <a16:creationId xmlns:a16="http://schemas.microsoft.com/office/drawing/2014/main" id="{E89D2C21-11F3-4A71-BA46-500A80A4F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38" y="3234246"/>
            <a:ext cx="1920240" cy="19202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BBM - Team">
            <a:extLst>
              <a:ext uri="{FF2B5EF4-FFF2-40B4-BE49-F238E27FC236}">
                <a16:creationId xmlns:a16="http://schemas.microsoft.com/office/drawing/2014/main" id="{9FF23FF8-7D25-4BC4-9FF0-85E186C95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231"/>
          <a:stretch/>
        </p:blipFill>
        <p:spPr bwMode="auto">
          <a:xfrm>
            <a:off x="9895019" y="1885865"/>
            <a:ext cx="1920240" cy="1936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527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89A7C8-B556-452C-87EC-AAA89180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Writing Group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EC4B1-9C3C-4792-9313-603E3D38B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3825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600" dirty="0">
                <a:highlight>
                  <a:srgbClr val="FFFFFF"/>
                </a:highlight>
              </a:rPr>
              <a:t>What has been the most beneficial aspect of your </a:t>
            </a:r>
            <a:r>
              <a:rPr lang="en-US" sz="6600" dirty="0"/>
              <a:t>writing</a:t>
            </a:r>
            <a:r>
              <a:rPr lang="en-US" sz="6600" dirty="0">
                <a:highlight>
                  <a:srgbClr val="FFFFFF"/>
                </a:highlight>
              </a:rPr>
              <a:t> group for you personally?</a:t>
            </a:r>
          </a:p>
        </p:txBody>
      </p:sp>
      <p:pic>
        <p:nvPicPr>
          <p:cNvPr id="13322" name="Picture 10" descr="Ashley Y Roccapriore (@_accorey) | Twitter">
            <a:extLst>
              <a:ext uri="{FF2B5EF4-FFF2-40B4-BE49-F238E27FC236}">
                <a16:creationId xmlns:a16="http://schemas.microsoft.com/office/drawing/2014/main" id="{A978F15B-572E-43C8-852C-D75BA873F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374" y="1335200"/>
            <a:ext cx="1959429" cy="19594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David Skandera - College of Business">
            <a:extLst>
              <a:ext uri="{FF2B5EF4-FFF2-40B4-BE49-F238E27FC236}">
                <a16:creationId xmlns:a16="http://schemas.microsoft.com/office/drawing/2014/main" id="{DD1F5313-66DE-43AC-8D03-7B81B53AA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110" y="546381"/>
            <a:ext cx="1920240" cy="19202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Management: Faculty and Staff - College of Business - The University of  Texas at Arlington">
            <a:extLst>
              <a:ext uri="{FF2B5EF4-FFF2-40B4-BE49-F238E27FC236}">
                <a16:creationId xmlns:a16="http://schemas.microsoft.com/office/drawing/2014/main" id="{44161CC0-C1DF-43FC-8BA3-024290C2F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1" t="259" r="11604" b="-259"/>
          <a:stretch/>
        </p:blipFill>
        <p:spPr bwMode="auto">
          <a:xfrm>
            <a:off x="7539952" y="2951341"/>
            <a:ext cx="1886086" cy="19177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BBM - Team">
            <a:extLst>
              <a:ext uri="{FF2B5EF4-FFF2-40B4-BE49-F238E27FC236}">
                <a16:creationId xmlns:a16="http://schemas.microsoft.com/office/drawing/2014/main" id="{171F3C31-D4A9-3349-A4F6-822FDE32E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231"/>
          <a:stretch/>
        </p:blipFill>
        <p:spPr bwMode="auto">
          <a:xfrm>
            <a:off x="9842863" y="3921612"/>
            <a:ext cx="1920240" cy="1936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140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89A7C8-B556-452C-87EC-AAA89180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Writing Group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EC4B1-9C3C-4792-9313-603E3D38B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382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highlight>
                  <a:srgbClr val="FFFFFF"/>
                </a:highlight>
              </a:rPr>
              <a:t>What are some “no no’s” when it comes to writing groups? What automatically diminishes the success of a writing group? </a:t>
            </a:r>
          </a:p>
        </p:txBody>
      </p:sp>
      <p:pic>
        <p:nvPicPr>
          <p:cNvPr id="13318" name="Picture 6" descr="Esther JEAN | Doctoral Candidate | Master of Education | University of Texas  at Arlington, TX | UTA | Department of Management">
            <a:extLst>
              <a:ext uri="{FF2B5EF4-FFF2-40B4-BE49-F238E27FC236}">
                <a16:creationId xmlns:a16="http://schemas.microsoft.com/office/drawing/2014/main" id="{E89D2C21-11F3-4A71-BA46-500A80A4F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33" y="3556036"/>
            <a:ext cx="1920240" cy="19202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Ashley Y Roccapriore (@_accorey) | Twitter">
            <a:extLst>
              <a:ext uri="{FF2B5EF4-FFF2-40B4-BE49-F238E27FC236}">
                <a16:creationId xmlns:a16="http://schemas.microsoft.com/office/drawing/2014/main" id="{A978F15B-572E-43C8-852C-D75BA873F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33" y="1275891"/>
            <a:ext cx="1959429" cy="19594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David Skandera - College of Business">
            <a:extLst>
              <a:ext uri="{FF2B5EF4-FFF2-40B4-BE49-F238E27FC236}">
                <a16:creationId xmlns:a16="http://schemas.microsoft.com/office/drawing/2014/main" id="{DD1F5313-66DE-43AC-8D03-7B81B53AA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613" y="1690688"/>
            <a:ext cx="1920240" cy="19202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Management: Faculty and Staff - College of Business - The University of  Texas at Arlington">
            <a:extLst>
              <a:ext uri="{FF2B5EF4-FFF2-40B4-BE49-F238E27FC236}">
                <a16:creationId xmlns:a16="http://schemas.microsoft.com/office/drawing/2014/main" id="{44161CC0-C1DF-43FC-8BA3-024290C2F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1" t="259" r="11604" b="-259"/>
          <a:stretch/>
        </p:blipFill>
        <p:spPr bwMode="auto">
          <a:xfrm>
            <a:off x="9879743" y="3978891"/>
            <a:ext cx="1886086" cy="19177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611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89A7C8-B556-452C-87EC-AAA89180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Writing Group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EC4B1-9C3C-4792-9313-603E3D38B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382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highlight>
                  <a:srgbClr val="FFFFFF"/>
                </a:highlight>
              </a:rPr>
              <a:t>We can and should grow from our mistakes. What is a particular or significant mistake you have made along your journey? What have you learned from it?</a:t>
            </a:r>
          </a:p>
        </p:txBody>
      </p:sp>
      <p:pic>
        <p:nvPicPr>
          <p:cNvPr id="13318" name="Picture 6" descr="Esther JEAN | Doctoral Candidate | Master of Education | University of Texas  at Arlington, TX | UTA | Department of Management">
            <a:extLst>
              <a:ext uri="{FF2B5EF4-FFF2-40B4-BE49-F238E27FC236}">
                <a16:creationId xmlns:a16="http://schemas.microsoft.com/office/drawing/2014/main" id="{E89D2C21-11F3-4A71-BA46-500A80A4F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1" y="3486917"/>
            <a:ext cx="1920240" cy="19202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BBM - Team">
            <a:extLst>
              <a:ext uri="{FF2B5EF4-FFF2-40B4-BE49-F238E27FC236}">
                <a16:creationId xmlns:a16="http://schemas.microsoft.com/office/drawing/2014/main" id="{9FF23FF8-7D25-4BC4-9FF0-85E186C95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231"/>
          <a:stretch/>
        </p:blipFill>
        <p:spPr bwMode="auto">
          <a:xfrm>
            <a:off x="7588665" y="163610"/>
            <a:ext cx="1920240" cy="1936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Ashley Y Roccapriore (@_accorey) | Twitter">
            <a:extLst>
              <a:ext uri="{FF2B5EF4-FFF2-40B4-BE49-F238E27FC236}">
                <a16:creationId xmlns:a16="http://schemas.microsoft.com/office/drawing/2014/main" id="{A978F15B-572E-43C8-852C-D75BA873F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1" y="1243804"/>
            <a:ext cx="1959429" cy="19594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David Skandera - College of Business">
            <a:extLst>
              <a:ext uri="{FF2B5EF4-FFF2-40B4-BE49-F238E27FC236}">
                <a16:creationId xmlns:a16="http://schemas.microsoft.com/office/drawing/2014/main" id="{DD1F5313-66DE-43AC-8D03-7B81B53AA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566" y="4765078"/>
            <a:ext cx="1920240" cy="19202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Management: Faculty and Staff - College of Business - The University of  Texas at Arlington">
            <a:extLst>
              <a:ext uri="{FF2B5EF4-FFF2-40B4-BE49-F238E27FC236}">
                <a16:creationId xmlns:a16="http://schemas.microsoft.com/office/drawing/2014/main" id="{44161CC0-C1DF-43FC-8BA3-024290C2F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1" t="259" r="11604" b="-259"/>
          <a:stretch/>
        </p:blipFill>
        <p:spPr bwMode="auto">
          <a:xfrm>
            <a:off x="7588665" y="2465550"/>
            <a:ext cx="1886086" cy="19177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890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89A7C8-B556-452C-87EC-AAA89180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Writing Group Panel</a:t>
            </a:r>
          </a:p>
        </p:txBody>
      </p:sp>
      <p:pic>
        <p:nvPicPr>
          <p:cNvPr id="13318" name="Picture 6" descr="Esther JEAN | Doctoral Candidate | Master of Education | University of Texas  at Arlington, TX | UTA | Department of Management">
            <a:extLst>
              <a:ext uri="{FF2B5EF4-FFF2-40B4-BE49-F238E27FC236}">
                <a16:creationId xmlns:a16="http://schemas.microsoft.com/office/drawing/2014/main" id="{E89D2C21-11F3-4A71-BA46-500A80A4F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1" y="3486917"/>
            <a:ext cx="1920240" cy="19202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BBM - Team">
            <a:extLst>
              <a:ext uri="{FF2B5EF4-FFF2-40B4-BE49-F238E27FC236}">
                <a16:creationId xmlns:a16="http://schemas.microsoft.com/office/drawing/2014/main" id="{9FF23FF8-7D25-4BC4-9FF0-85E186C95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231"/>
          <a:stretch/>
        </p:blipFill>
        <p:spPr bwMode="auto">
          <a:xfrm>
            <a:off x="7588665" y="163610"/>
            <a:ext cx="1920240" cy="1936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Ashley Y Roccapriore (@_accorey) | Twitter">
            <a:extLst>
              <a:ext uri="{FF2B5EF4-FFF2-40B4-BE49-F238E27FC236}">
                <a16:creationId xmlns:a16="http://schemas.microsoft.com/office/drawing/2014/main" id="{A978F15B-572E-43C8-852C-D75BA873F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1" y="1243804"/>
            <a:ext cx="1959429" cy="19594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David Skandera - College of Business">
            <a:extLst>
              <a:ext uri="{FF2B5EF4-FFF2-40B4-BE49-F238E27FC236}">
                <a16:creationId xmlns:a16="http://schemas.microsoft.com/office/drawing/2014/main" id="{DD1F5313-66DE-43AC-8D03-7B81B53AA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566" y="4765078"/>
            <a:ext cx="1920240" cy="19202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Management: Faculty and Staff - College of Business - The University of  Texas at Arlington">
            <a:extLst>
              <a:ext uri="{FF2B5EF4-FFF2-40B4-BE49-F238E27FC236}">
                <a16:creationId xmlns:a16="http://schemas.microsoft.com/office/drawing/2014/main" id="{44161CC0-C1DF-43FC-8BA3-024290C2F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1" t="259" r="11604" b="-259"/>
          <a:stretch/>
        </p:blipFill>
        <p:spPr bwMode="auto">
          <a:xfrm>
            <a:off x="7588665" y="2465550"/>
            <a:ext cx="1886086" cy="19177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lient Q And A&amp;#39;s - Graphic Design Clipart - Large Size Png Image - PikPng">
            <a:extLst>
              <a:ext uri="{FF2B5EF4-FFF2-40B4-BE49-F238E27FC236}">
                <a16:creationId xmlns:a16="http://schemas.microsoft.com/office/drawing/2014/main" id="{61D4BEAA-6CC6-4B1D-8147-6968FC8FF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3" y="2313992"/>
            <a:ext cx="6722030" cy="322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936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F27BF6-FDA8-4D2C-ADB4-7FFBC381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Collaborator Scavenger Hunt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6A5D6-7B73-4723-83BE-83AA94A00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00452" cy="4351338"/>
          </a:xfrm>
        </p:spPr>
        <p:txBody>
          <a:bodyPr>
            <a:normAutofit/>
          </a:bodyPr>
          <a:lstStyle/>
          <a:p>
            <a:r>
              <a:rPr lang="en-US" dirty="0"/>
              <a:t>Objective: initiate networking with other doc students who may be interested in writing groups</a:t>
            </a:r>
          </a:p>
          <a:p>
            <a:r>
              <a:rPr lang="en-US" dirty="0"/>
              <a:t>To access worksheet, scan this code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endParaRPr lang="en-US" dirty="0"/>
          </a:p>
        </p:txBody>
      </p:sp>
      <p:pic>
        <p:nvPicPr>
          <p:cNvPr id="9" name="Content Placeholder 8" descr="Qr code&#10;&#10;Description automatically generated">
            <a:extLst>
              <a:ext uri="{FF2B5EF4-FFF2-40B4-BE49-F238E27FC236}">
                <a16:creationId xmlns:a16="http://schemas.microsoft.com/office/drawing/2014/main" id="{9161DD49-27CC-40C3-9FDD-1283A97CA2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669" y="1579604"/>
            <a:ext cx="3304908" cy="3222286"/>
          </a:xfrm>
        </p:spPr>
      </p:pic>
      <p:pic>
        <p:nvPicPr>
          <p:cNvPr id="11" name="Online Media 10" title="10 minute Silent Timer - Countdown">
            <a:hlinkClick r:id="" action="ppaction://media"/>
            <a:extLst>
              <a:ext uri="{FF2B5EF4-FFF2-40B4-BE49-F238E27FC236}">
                <a16:creationId xmlns:a16="http://schemas.microsoft.com/office/drawing/2014/main" id="{A80F0D5C-79CA-427F-BF61-6DC38FF680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730103" y="4917969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9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27C04E-BBD5-4DC3-81D4-4D373BC2DE4C}"/>
              </a:ext>
            </a:extLst>
          </p:cNvPr>
          <p:cNvSpPr/>
          <p:nvPr/>
        </p:nvSpPr>
        <p:spPr>
          <a:xfrm>
            <a:off x="581255" y="491244"/>
            <a:ext cx="1126462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Peer Networking Through </a:t>
            </a:r>
          </a:p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Writing Groups</a:t>
            </a:r>
          </a:p>
          <a:p>
            <a:pPr algn="ctr"/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1A248234-AD73-4240-9B3C-388368FA1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55" y="3306275"/>
            <a:ext cx="2357821" cy="240316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2C5D26B-E624-404B-85AC-18C7B1B47956}"/>
              </a:ext>
            </a:extLst>
          </p:cNvPr>
          <p:cNvSpPr txBox="1">
            <a:spLocks/>
          </p:cNvSpPr>
          <p:nvPr/>
        </p:nvSpPr>
        <p:spPr>
          <a:xfrm rot="20774244">
            <a:off x="2634475" y="3882924"/>
            <a:ext cx="3702650" cy="14062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volini" panose="020B0502040204020203" pitchFamily="66" charset="0"/>
                <a:cs typeface="Cavolini" panose="020B0502040204020203" pitchFamily="66" charset="0"/>
              </a:rPr>
              <a:t>Stay Connected!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C90377-448E-453B-9745-EE4BF96DE22C}"/>
              </a:ext>
            </a:extLst>
          </p:cNvPr>
          <p:cNvSpPr txBox="1"/>
          <p:nvPr/>
        </p:nvSpPr>
        <p:spPr>
          <a:xfrm>
            <a:off x="6829949" y="5663390"/>
            <a:ext cx="2277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Google Contact Sheet</a:t>
            </a:r>
          </a:p>
        </p:txBody>
      </p:sp>
    </p:spTree>
    <p:extLst>
      <p:ext uri="{BB962C8B-B14F-4D97-AF65-F5344CB8AC3E}">
        <p14:creationId xmlns:p14="http://schemas.microsoft.com/office/powerpoint/2010/main" val="26278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-LONELY-OFFICE-facebook - Adviceable">
            <a:extLst>
              <a:ext uri="{FF2B5EF4-FFF2-40B4-BE49-F238E27FC236}">
                <a16:creationId xmlns:a16="http://schemas.microsoft.com/office/drawing/2014/main" id="{36944030-140A-4988-AA29-105CDD6CF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r="10383"/>
          <a:stretch/>
        </p:blipFill>
        <p:spPr bwMode="auto">
          <a:xfrm>
            <a:off x="5907519" y="1760375"/>
            <a:ext cx="6008780" cy="3580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orkplace Friendships: The Benefits and Challenges | Workplace Psychology">
            <a:extLst>
              <a:ext uri="{FF2B5EF4-FFF2-40B4-BE49-F238E27FC236}">
                <a16:creationId xmlns:a16="http://schemas.microsoft.com/office/drawing/2014/main" id="{71E00A32-8F3F-4CC9-9E3C-3C183019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6" y="1577845"/>
            <a:ext cx="5440987" cy="3958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06B9CF-552B-4700-BE04-664C87CF28A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Academic Conferences</a:t>
            </a:r>
          </a:p>
        </p:txBody>
      </p:sp>
    </p:spTree>
    <p:extLst>
      <p:ext uri="{BB962C8B-B14F-4D97-AF65-F5344CB8AC3E}">
        <p14:creationId xmlns:p14="http://schemas.microsoft.com/office/powerpoint/2010/main" val="32404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eet a Girl at a Party They Said... - Dating Fails - dating memes, dating  fails, fail memes, funny fails, funny memes">
            <a:extLst>
              <a:ext uri="{FF2B5EF4-FFF2-40B4-BE49-F238E27FC236}">
                <a16:creationId xmlns:a16="http://schemas.microsoft.com/office/drawing/2014/main" id="{7AF2D626-DB7B-40B9-A4F1-F5F567427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519" y="1492899"/>
            <a:ext cx="6165598" cy="4106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6E77A65-AB40-4411-BE3F-3D684D478C6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Academic Conferences</a:t>
            </a:r>
          </a:p>
        </p:txBody>
      </p:sp>
      <p:pic>
        <p:nvPicPr>
          <p:cNvPr id="7" name="Picture 2" descr="Workplace Friendships: The Benefits and Challenges | Workplace Psychology">
            <a:extLst>
              <a:ext uri="{FF2B5EF4-FFF2-40B4-BE49-F238E27FC236}">
                <a16:creationId xmlns:a16="http://schemas.microsoft.com/office/drawing/2014/main" id="{DC85D095-EFCE-46DD-8C9E-608EFC926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6" y="1577845"/>
            <a:ext cx="5440987" cy="395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32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A3EE6-2555-4233-93BD-4D13DC36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Doctoral Student Networks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E9762EE-ABF8-4E18-8D80-43E82394C53E}"/>
              </a:ext>
            </a:extLst>
          </p:cNvPr>
          <p:cNvSpPr txBox="1">
            <a:spLocks/>
          </p:cNvSpPr>
          <p:nvPr/>
        </p:nvSpPr>
        <p:spPr>
          <a:xfrm>
            <a:off x="350520" y="6353070"/>
            <a:ext cx="9766663" cy="404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(King, 2016)</a:t>
            </a:r>
          </a:p>
        </p:txBody>
      </p:sp>
      <p:pic>
        <p:nvPicPr>
          <p:cNvPr id="7180" name="Picture 12" descr="Why is my professor still not black? | Times Higher Education (THE)">
            <a:extLst>
              <a:ext uri="{FF2B5EF4-FFF2-40B4-BE49-F238E27FC236}">
                <a16:creationId xmlns:a16="http://schemas.microsoft.com/office/drawing/2014/main" id="{DFCE72DB-605B-4DE3-B049-24DF3F125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47" y="1367303"/>
            <a:ext cx="3545380" cy="235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What to Expect from a Cognitive Behavioral Therapy Session">
            <a:extLst>
              <a:ext uri="{FF2B5EF4-FFF2-40B4-BE49-F238E27FC236}">
                <a16:creationId xmlns:a16="http://schemas.microsoft.com/office/drawing/2014/main" id="{57F374C8-B9AE-483F-9378-859BC76AD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49" y="3798392"/>
            <a:ext cx="4150927" cy="270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Reviewer #2: from joke to reality | by Caroline Guillet | Medium">
            <a:extLst>
              <a:ext uri="{FF2B5EF4-FFF2-40B4-BE49-F238E27FC236}">
                <a16:creationId xmlns:a16="http://schemas.microsoft.com/office/drawing/2014/main" id="{C0C18FF8-D3FE-4C68-923C-0E9EBF8B5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34" y="1367303"/>
            <a:ext cx="3590013" cy="239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The Difference Between Record VS Song Of The Year | GRAMMY.com">
            <a:extLst>
              <a:ext uri="{FF2B5EF4-FFF2-40B4-BE49-F238E27FC236}">
                <a16:creationId xmlns:a16="http://schemas.microsoft.com/office/drawing/2014/main" id="{D3D3FE8A-042F-431A-AFCF-D5B4ED8F3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r="14617"/>
          <a:stretch/>
        </p:blipFill>
        <p:spPr bwMode="auto">
          <a:xfrm>
            <a:off x="8474286" y="3797284"/>
            <a:ext cx="3317780" cy="245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E5A1537-0807-422F-A73A-DF6C4799E7A8}"/>
              </a:ext>
            </a:extLst>
          </p:cNvPr>
          <p:cNvSpPr/>
          <p:nvPr/>
        </p:nvSpPr>
        <p:spPr>
          <a:xfrm rot="20643140">
            <a:off x="7402218" y="3853909"/>
            <a:ext cx="35942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Other opportunities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88AFC1-72DD-4ADB-81C1-226584C624D8}"/>
              </a:ext>
            </a:extLst>
          </p:cNvPr>
          <p:cNvSpPr/>
          <p:nvPr/>
        </p:nvSpPr>
        <p:spPr>
          <a:xfrm rot="20643140">
            <a:off x="2225948" y="3844900"/>
            <a:ext cx="292541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Insights into the</a:t>
            </a: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ield’s demands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5D06E2-82EE-4FA0-964D-42ACDE6E33BC}"/>
              </a:ext>
            </a:extLst>
          </p:cNvPr>
          <p:cNvSpPr/>
          <p:nvPr/>
        </p:nvSpPr>
        <p:spPr>
          <a:xfrm rot="20643140">
            <a:off x="4756784" y="1432990"/>
            <a:ext cx="34079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Professionalization</a:t>
            </a:r>
          </a:p>
        </p:txBody>
      </p:sp>
      <p:pic>
        <p:nvPicPr>
          <p:cNvPr id="7178" name="Picture 10" descr="Ma Come Come è Possibile Non è Possibile Sorpeso GIF - But How How Its  Possible Its Not Possible - Discover &amp;amp; Share GIFs">
            <a:extLst>
              <a:ext uri="{FF2B5EF4-FFF2-40B4-BE49-F238E27FC236}">
                <a16:creationId xmlns:a16="http://schemas.microsoft.com/office/drawing/2014/main" id="{9ECE6B59-EACD-43AB-A30B-428FFB2D9A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125" y="2040734"/>
            <a:ext cx="7090662" cy="35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FF74D6-4621-40CB-8267-9B11910D0F07}"/>
              </a:ext>
            </a:extLst>
          </p:cNvPr>
          <p:cNvSpPr/>
          <p:nvPr/>
        </p:nvSpPr>
        <p:spPr>
          <a:xfrm rot="20643140">
            <a:off x="11655" y="1410662"/>
            <a:ext cx="35689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Future employment</a:t>
            </a:r>
          </a:p>
        </p:txBody>
      </p:sp>
    </p:spTree>
    <p:extLst>
      <p:ext uri="{BB962C8B-B14F-4D97-AF65-F5344CB8AC3E}">
        <p14:creationId xmlns:p14="http://schemas.microsoft.com/office/powerpoint/2010/main" val="31337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he writing group: the secret weapon for unlocking your inner novel">
            <a:extLst>
              <a:ext uri="{FF2B5EF4-FFF2-40B4-BE49-F238E27FC236}">
                <a16:creationId xmlns:a16="http://schemas.microsoft.com/office/drawing/2014/main" id="{DEB44AF6-B624-4A87-8AB8-9336DD12E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25" y="658586"/>
            <a:ext cx="9025950" cy="50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oundhouse Writing Group">
            <a:extLst>
              <a:ext uri="{FF2B5EF4-FFF2-40B4-BE49-F238E27FC236}">
                <a16:creationId xmlns:a16="http://schemas.microsoft.com/office/drawing/2014/main" id="{910BA619-D046-4D55-83DB-B78977CBE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78"/>
          <a:stretch/>
        </p:blipFill>
        <p:spPr bwMode="auto">
          <a:xfrm rot="20910940">
            <a:off x="-563679" y="2489639"/>
            <a:ext cx="13044889" cy="96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98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0D225AD-1C72-418D-842B-13F1C9877C69}"/>
              </a:ext>
            </a:extLst>
          </p:cNvPr>
          <p:cNvSpPr/>
          <p:nvPr/>
        </p:nvSpPr>
        <p:spPr>
          <a:xfrm>
            <a:off x="3758681" y="2041071"/>
            <a:ext cx="4674637" cy="2775857"/>
          </a:xfrm>
          <a:prstGeom prst="ellipse">
            <a:avLst/>
          </a:prstGeom>
          <a:noFill/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urier"/>
              </a:rPr>
              <a:t>Writing Group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E8B832-200C-425E-BAEE-9D5BBAB8FA0F}"/>
              </a:ext>
            </a:extLst>
          </p:cNvPr>
          <p:cNvSpPr/>
          <p:nvPr/>
        </p:nvSpPr>
        <p:spPr>
          <a:xfrm>
            <a:off x="527180" y="856860"/>
            <a:ext cx="3758682" cy="1184211"/>
          </a:xfrm>
          <a:prstGeom prst="ellipse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ourier"/>
              </a:rPr>
              <a:t>Benefits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44A5DD-7690-45B2-830E-7358BD50F7BF}"/>
              </a:ext>
            </a:extLst>
          </p:cNvPr>
          <p:cNvSpPr/>
          <p:nvPr/>
        </p:nvSpPr>
        <p:spPr>
          <a:xfrm>
            <a:off x="7906137" y="856859"/>
            <a:ext cx="3758682" cy="1184211"/>
          </a:xfrm>
          <a:prstGeom prst="ellipse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ourier"/>
              </a:rPr>
              <a:t>Types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6F5435-E449-47CA-8286-D4CA3D68B6B3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2406521" y="2041070"/>
            <a:ext cx="2036745" cy="4065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B855C1-C72D-42D3-BCCB-2C428A69AB50}"/>
              </a:ext>
            </a:extLst>
          </p:cNvPr>
          <p:cNvCxnSpPr>
            <a:cxnSpLocks/>
            <a:stCxn id="2" idx="7"/>
          </p:cNvCxnSpPr>
          <p:nvPr/>
        </p:nvCxnSpPr>
        <p:spPr>
          <a:xfrm flipV="1">
            <a:off x="7748733" y="2041070"/>
            <a:ext cx="2036745" cy="4065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02A2446-85FD-4332-98A4-4139E4A03A14}"/>
              </a:ext>
            </a:extLst>
          </p:cNvPr>
          <p:cNvSpPr/>
          <p:nvPr/>
        </p:nvSpPr>
        <p:spPr>
          <a:xfrm>
            <a:off x="527180" y="4488657"/>
            <a:ext cx="3758682" cy="1184211"/>
          </a:xfrm>
          <a:prstGeom prst="ellipse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ourier"/>
              </a:rPr>
              <a:t>Start-up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B5AFB43-E6EE-4B15-9950-7F664CCACE39}"/>
              </a:ext>
            </a:extLst>
          </p:cNvPr>
          <p:cNvSpPr/>
          <p:nvPr/>
        </p:nvSpPr>
        <p:spPr>
          <a:xfrm>
            <a:off x="7906137" y="4488656"/>
            <a:ext cx="3758682" cy="1184211"/>
          </a:xfrm>
          <a:prstGeom prst="ellipse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ourier"/>
              </a:rPr>
              <a:t>Panel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4F026C-22D2-4E8F-A11C-F87A5E69D84A}"/>
              </a:ext>
            </a:extLst>
          </p:cNvPr>
          <p:cNvCxnSpPr>
            <a:cxnSpLocks/>
            <a:stCxn id="2" idx="3"/>
            <a:endCxn id="21" idx="7"/>
          </p:cNvCxnSpPr>
          <p:nvPr/>
        </p:nvCxnSpPr>
        <p:spPr>
          <a:xfrm flipH="1">
            <a:off x="3735416" y="4410413"/>
            <a:ext cx="707850" cy="2516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3DFDB3-3BC7-4CC7-8DC2-A626D20F35EC}"/>
              </a:ext>
            </a:extLst>
          </p:cNvPr>
          <p:cNvCxnSpPr>
            <a:cxnSpLocks/>
            <a:stCxn id="22" idx="1"/>
            <a:endCxn id="2" idx="5"/>
          </p:cNvCxnSpPr>
          <p:nvPr/>
        </p:nvCxnSpPr>
        <p:spPr>
          <a:xfrm flipH="1" flipV="1">
            <a:off x="7748733" y="4410413"/>
            <a:ext cx="707850" cy="2516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753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A3EE6-2555-4233-93BD-4D13DC36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Graduate Student Writing Barriers</a:t>
            </a:r>
          </a:p>
        </p:txBody>
      </p:sp>
      <p:pic>
        <p:nvPicPr>
          <p:cNvPr id="7" name="Picture 6" descr="How solitude and isolation can affect your social skills - BBC Future">
            <a:extLst>
              <a:ext uri="{FF2B5EF4-FFF2-40B4-BE49-F238E27FC236}">
                <a16:creationId xmlns:a16="http://schemas.microsoft.com/office/drawing/2014/main" id="{C6E255E1-77AE-443B-97F6-28DB67140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533106"/>
            <a:ext cx="3939546" cy="236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R Magazine - Lack of motivation in employees down to pandemic goal setting">
            <a:extLst>
              <a:ext uri="{FF2B5EF4-FFF2-40B4-BE49-F238E27FC236}">
                <a16:creationId xmlns:a16="http://schemas.microsoft.com/office/drawing/2014/main" id="{0A05AB73-1EBC-4AFB-91DC-4B2FD13C5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24" y="4129147"/>
            <a:ext cx="3939546" cy="2363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The Role of Discipline and Determination in Your Success - The Persimmon  Group">
            <a:extLst>
              <a:ext uri="{FF2B5EF4-FFF2-40B4-BE49-F238E27FC236}">
                <a16:creationId xmlns:a16="http://schemas.microsoft.com/office/drawing/2014/main" id="{3F7984C5-2947-4703-959E-618FB55B7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54" y="1594080"/>
            <a:ext cx="3939546" cy="2363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CA9FF2-38B2-4766-8825-DEB3E15705B6}"/>
              </a:ext>
            </a:extLst>
          </p:cNvPr>
          <p:cNvSpPr/>
          <p:nvPr/>
        </p:nvSpPr>
        <p:spPr>
          <a:xfrm rot="20643140">
            <a:off x="359658" y="1317205"/>
            <a:ext cx="22136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Isolation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ED248-AA16-49E2-AA18-D12745D200DC}"/>
              </a:ext>
            </a:extLst>
          </p:cNvPr>
          <p:cNvSpPr/>
          <p:nvPr/>
        </p:nvSpPr>
        <p:spPr>
          <a:xfrm rot="20643140">
            <a:off x="3441894" y="3927271"/>
            <a:ext cx="27872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Motivation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881AEC-AB98-4F5D-A90D-EC03A3AEAC26}"/>
              </a:ext>
            </a:extLst>
          </p:cNvPr>
          <p:cNvSpPr/>
          <p:nvPr/>
        </p:nvSpPr>
        <p:spPr>
          <a:xfrm rot="20643140">
            <a:off x="6800896" y="1366940"/>
            <a:ext cx="24416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Discipline</a:t>
            </a:r>
          </a:p>
        </p:txBody>
      </p:sp>
    </p:spTree>
    <p:extLst>
      <p:ext uri="{BB962C8B-B14F-4D97-AF65-F5344CB8AC3E}">
        <p14:creationId xmlns:p14="http://schemas.microsoft.com/office/powerpoint/2010/main" val="1432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F580EC-40B1-4FD5-BCDB-F61EADE4F1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ome - Southern Management Association">
            <a:extLst>
              <a:ext uri="{FF2B5EF4-FFF2-40B4-BE49-F238E27FC236}">
                <a16:creationId xmlns:a16="http://schemas.microsoft.com/office/drawing/2014/main" id="{E4BD7B54-3C23-4FF0-814F-D2FAEB48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21" y="5948908"/>
            <a:ext cx="1886086" cy="8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A3EE6-2555-4233-93BD-4D13DC36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Group Benefits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3B9FD-A873-43F4-AF02-1434C7FB1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498975"/>
          </a:xfrm>
        </p:spPr>
        <p:txBody>
          <a:bodyPr anchor="ctr">
            <a:noAutofit/>
          </a:bodyPr>
          <a:lstStyle/>
          <a:p>
            <a:r>
              <a:rPr lang="en-US" sz="2900" dirty="0"/>
              <a:t>Emotional support</a:t>
            </a:r>
          </a:p>
          <a:p>
            <a:r>
              <a:rPr lang="en-US" sz="2900" dirty="0"/>
              <a:t>Accountability to progress goals</a:t>
            </a:r>
          </a:p>
          <a:p>
            <a:r>
              <a:rPr lang="en-US" sz="2900" dirty="0"/>
              <a:t>Intellectual community</a:t>
            </a:r>
          </a:p>
          <a:p>
            <a:r>
              <a:rPr lang="en-US" sz="2900" dirty="0"/>
              <a:t>Detailed feedback on your work</a:t>
            </a:r>
          </a:p>
          <a:p>
            <a:r>
              <a:rPr lang="en-US" sz="2900" dirty="0"/>
              <a:t>Research collaboration</a:t>
            </a:r>
          </a:p>
          <a:p>
            <a:r>
              <a:rPr lang="en-US" sz="2900" dirty="0"/>
              <a:t>New resources, perspectives, and ideas</a:t>
            </a:r>
          </a:p>
          <a:p>
            <a:endParaRPr lang="en-US" sz="29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687A211-CA43-43CB-AEE8-E69BF87E7559}"/>
              </a:ext>
            </a:extLst>
          </p:cNvPr>
          <p:cNvSpPr txBox="1">
            <a:spLocks/>
          </p:cNvSpPr>
          <p:nvPr/>
        </p:nvSpPr>
        <p:spPr>
          <a:xfrm>
            <a:off x="350520" y="6353070"/>
            <a:ext cx="9766663" cy="404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(Lee &amp; </a:t>
            </a:r>
            <a:r>
              <a:rPr lang="en-US" sz="2000" dirty="0" err="1"/>
              <a:t>Golde</a:t>
            </a:r>
            <a:r>
              <a:rPr lang="en-US" sz="2000" dirty="0"/>
              <a:t>, Hume Writing Center; Stanford University)</a:t>
            </a:r>
          </a:p>
        </p:txBody>
      </p:sp>
      <p:pic>
        <p:nvPicPr>
          <p:cNvPr id="2056" name="Picture 8" descr="Writing groups: the good, the bad, and the ugly | by Dr Pat Aitcheson | The  Writing Cooperative">
            <a:extLst>
              <a:ext uri="{FF2B5EF4-FFF2-40B4-BE49-F238E27FC236}">
                <a16:creationId xmlns:a16="http://schemas.microsoft.com/office/drawing/2014/main" id="{ECCB8049-CEFD-4FFA-BE0F-DD09E66F6E1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886428"/>
            <a:ext cx="5183188" cy="362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77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736</Words>
  <Application>Microsoft Office PowerPoint</Application>
  <PresentationFormat>Widescreen</PresentationFormat>
  <Paragraphs>132</Paragraphs>
  <Slides>26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Cavolini</vt:lpstr>
      <vt:lpstr>Courier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Doctoral Student Networks</vt:lpstr>
      <vt:lpstr>PowerPoint Presentation</vt:lpstr>
      <vt:lpstr>PowerPoint Presentation</vt:lpstr>
      <vt:lpstr>Common Graduate Student Writing Barriers</vt:lpstr>
      <vt:lpstr>Writing Group Benefits</vt:lpstr>
      <vt:lpstr>Types of Writing Groups</vt:lpstr>
      <vt:lpstr>Accountability Group</vt:lpstr>
      <vt:lpstr>Review Group</vt:lpstr>
      <vt:lpstr>Topical Group</vt:lpstr>
      <vt:lpstr>Writing Group Start-Up Process</vt:lpstr>
      <vt:lpstr>6 Things to Discuss When Starting</vt:lpstr>
      <vt:lpstr>PowerPoint Presentation</vt:lpstr>
      <vt:lpstr>Writing Group Panel</vt:lpstr>
      <vt:lpstr>Writing Group Panel</vt:lpstr>
      <vt:lpstr>Writing Group Panel</vt:lpstr>
      <vt:lpstr>Writing Group Panel</vt:lpstr>
      <vt:lpstr>Writing Group Panel</vt:lpstr>
      <vt:lpstr>Writing Group Panel</vt:lpstr>
      <vt:lpstr>Writing Group Panel</vt:lpstr>
      <vt:lpstr>Writing Group Panel</vt:lpstr>
      <vt:lpstr>Collaborator Scavenger Hunt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 Beorchia</dc:creator>
  <cp:lastModifiedBy>Ace Beorchia</cp:lastModifiedBy>
  <cp:revision>20</cp:revision>
  <dcterms:created xsi:type="dcterms:W3CDTF">2021-10-26T17:03:22Z</dcterms:created>
  <dcterms:modified xsi:type="dcterms:W3CDTF">2021-11-05T17:18:02Z</dcterms:modified>
</cp:coreProperties>
</file>